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82" r:id="rId4"/>
    <p:sldId id="284" r:id="rId5"/>
    <p:sldId id="283" r:id="rId6"/>
    <p:sldId id="287" r:id="rId7"/>
    <p:sldId id="286" r:id="rId8"/>
    <p:sldId id="289" r:id="rId9"/>
    <p:sldId id="294" r:id="rId10"/>
    <p:sldId id="292" r:id="rId11"/>
    <p:sldId id="281" r:id="rId12"/>
    <p:sldId id="296" r:id="rId13"/>
    <p:sldId id="29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67"/>
    <a:srgbClr val="02A3C7"/>
    <a:srgbClr val="E5E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03163-9844-43ED-87D2-6CEE529D165D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B1B2C-1072-43A9-9E64-8F6ACA5CD06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23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0F53A-CF30-7ACF-3172-1FD4CDAE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59148C-59F4-48B8-3938-7F808D4AA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E02BFB-5CDC-4A7E-2586-F3711FA20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https://eduterre.ens-lyon.fr/thematiques/terre/etudier-le-rift-avorte-alsacien-avec-georg/etudier-le-rift-avorte-alsacien-avec-georg#:~:text=*%20Ouvrir%20le%20logiciel%20en%20ligne%20%22GeORG%22,%22Montrer%20les%20l%C3%A9gendes%22%20pour%20interpr%C3%A9ter%20la%20carte.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02A04-F408-E8BB-79DE-0F29B5E95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B1B2C-1072-43A9-9E64-8F6ACA5CD06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9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https://eduterre.ens-lyon.fr/thematiques/terre/etudier-le-rift-avorte-alsacien-avec-georg/etudier-le-rift-avorte-alsacien-avec-georg#:~:text=*%20Ouvrir%20le%20logiciel%20en%20ligne%20%22GeORG%22,%22Montrer%20les%20l%C3%A9gendes%22%20pour%20interpr%C3%A9ter%20la%20carte.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B1B2C-1072-43A9-9E64-8F6ACA5CD06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12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BA12-9A5B-0296-A389-911103169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C58F4-F667-4C4B-6E49-CEBA54EA9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0F76D-3023-6F4A-09E1-B058C31AD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1F9E0-0065-D9D8-1451-E5F14412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877B9-018F-4EC4-57EF-5198C1C3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84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B0DC3-9EDB-A736-577D-D803E1FE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F5454-0F48-1FB4-ABD2-B10A6D49B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1927F-DBF5-3D50-4095-5280EFE8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FFBC4-7955-9DF9-5082-B14DFBBA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59031-5606-22A9-FD95-D95014E0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735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5591C-FF84-C3EB-322A-3A898F98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16350-B0AF-6C6C-D1E9-E4AEDD850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67B6A-341B-F8D9-7E70-9BBE48005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71AC1-99C8-F528-6D87-24DBB51B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AC294-18F0-C568-F93B-04B94585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99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DA05-6326-1A0C-D57A-23A28C16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16B5C-B145-700A-45DB-EE95B4BC1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F072B-AB47-DE37-086E-53D5F513D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1AEB4-4DAD-A3B4-93BE-717D45EA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D3BDD2-D04A-FF9E-D561-42AE6F683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BC064-497C-9D66-F147-8D05E340A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51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A4F9-00E3-B21F-915E-527459AD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2BB0F-B1B8-34D1-604B-1F50846C5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706B0-7887-BBFA-2860-0505743DF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8C1FB6-1615-1FB2-CC97-805599198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9478D-95AD-8F09-C8D3-8676FE3A8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E1446E-0ECE-16CD-04B0-6548C952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8445B-75E9-9225-CAF5-EE37AD26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B9FF8-58F0-D18B-508F-6357EAB1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881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A8BF-F297-0801-D861-37374AC2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F1360-D9C5-D8D6-C240-3A73FBDE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9C79E-FD68-1B34-1DA2-F48AB3C6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465B3-76F8-AE7F-4EC7-72FE876A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163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D4CF-BFA9-2619-AA6A-EBCAC6E5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1CA0B-4D4F-A410-0A5E-50F6FE35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7F89D-388C-6F18-885A-335AAA25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8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A704-28B5-E0EE-ACBE-99457976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BDB2C-3F85-D22E-1AEF-F9E7F01D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A29E3-F73C-B83C-EFE8-0F5DF5CB6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99C7E-855D-D820-EFBA-EA20B3292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51C0C1-5265-A9CE-7657-DEA556FD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3A829-322A-5CAE-A6B6-5D5D5DFC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37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8E94-0739-2529-BCB2-80BCD994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427E31-FF0F-2396-DBEF-9903F4252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EC099-7685-76FE-4301-2B6F8B348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965EA-52CF-D493-AE26-A0BDBCD62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72454-AC7D-7C53-C99F-3C7EB713E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9B817-9FDA-4FAC-8F9A-A970BEEE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06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393E-940B-2266-F7DE-352E7337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BB7228-ADC4-0B27-D699-2C735D501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9BC0C-F0BB-1C01-A9C1-D14F3F10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AD704-31A2-6CB6-7D39-83F9D911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35F11-AFEF-95FE-66E7-7C8DAF5D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56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D4DE38-BB2B-D600-66C9-7EA4F73BF5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8102C-F651-6FAC-49D6-AFD132AF1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8C487-DDDA-8AB8-EBE3-99DF4A4D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B9C7D-E96F-CF48-0035-192BF756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255A5-D6B5-0E5D-D229-98E9BD01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71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89AEA9-B6FC-7E0E-2276-C8119C0B5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C1845-5CC7-BF1A-3A18-4020F4DA9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F7B58-B87D-D345-6957-1D41D9B41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8B939A-0EE3-463F-9BDA-C1ADFF3D4D47}" type="datetimeFigureOut">
              <a:rPr lang="fr-FR" smtClean="0"/>
              <a:t>24/08/2025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72229-2AEA-A4E4-E4F9-AFEB932C6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7D777-7ED0-97D7-3C45-548B30F96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083E42-8749-44B3-B0BF-6D48BD30BB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1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geopotenziale.eu/?lang=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B8759-2D85-5154-8FF4-508518958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1" y="640080"/>
            <a:ext cx="6679379" cy="3566160"/>
          </a:xfrm>
        </p:spPr>
        <p:txBody>
          <a:bodyPr anchor="b">
            <a:normAutofit/>
          </a:bodyPr>
          <a:lstStyle/>
          <a:p>
            <a:pPr algn="l"/>
            <a:r>
              <a:rPr lang="fr-FR" sz="5400" noProof="0" dirty="0"/>
              <a:t>Chapitre 1-La structure du globe </a:t>
            </a:r>
            <a:r>
              <a:rPr lang="fr-FR" sz="5400" noProof="0" dirty="0" err="1"/>
              <a:t>terreste</a:t>
            </a:r>
            <a:endParaRPr lang="fr-FR" sz="5400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AA048-AC54-1436-B1DE-B25BE293B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fr-FR" noProof="0" dirty="0"/>
              <a:t>Unité 1 : Domaine océanique et domaine continental  </a:t>
            </a:r>
          </a:p>
        </p:txBody>
      </p:sp>
      <p:pic>
        <p:nvPicPr>
          <p:cNvPr id="4" name="Picture 2" descr="Baude/Jusserand - SVT 2de * Manuel de l'élève (Ed. 2023) | Bordas éditeur">
            <a:extLst>
              <a:ext uri="{FF2B5EF4-FFF2-40B4-BE49-F238E27FC236}">
                <a16:creationId xmlns:a16="http://schemas.microsoft.com/office/drawing/2014/main" id="{E82DF13E-82A6-6DC5-5BE8-434B15DF4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r="4866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2945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61B1AE-15D3-677D-9297-C7EC05073508}"/>
              </a:ext>
            </a:extLst>
          </p:cNvPr>
          <p:cNvSpPr txBox="1"/>
          <p:nvPr/>
        </p:nvSpPr>
        <p:spPr>
          <a:xfrm>
            <a:off x="3473970" y="2678937"/>
            <a:ext cx="5244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noProof="0" dirty="0">
                <a:solidFill>
                  <a:srgbClr val="02A3C7"/>
                </a:solidFill>
              </a:rPr>
              <a:t>Formuler le problème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33AC2-A9BA-71C0-5685-29E7A6E99DF6}"/>
              </a:ext>
            </a:extLst>
          </p:cNvPr>
          <p:cNvSpPr txBox="1"/>
          <p:nvPr/>
        </p:nvSpPr>
        <p:spPr>
          <a:xfrm>
            <a:off x="380999" y="4765353"/>
            <a:ext cx="11430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L’objectif de cette unité :</a:t>
            </a:r>
          </a:p>
          <a:p>
            <a:pPr algn="just"/>
            <a:r>
              <a:rPr lang="fr-FR" sz="2400" b="1" noProof="0" dirty="0"/>
              <a:t>Prendre conscience du contraste entre domaine océanique et domaine continental par deux aspects : Différence d’altitude et différence dans la nature des roches.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618AA6-8846-C624-ED6C-627FA500F795}"/>
              </a:ext>
            </a:extLst>
          </p:cNvPr>
          <p:cNvSpPr txBox="1"/>
          <p:nvPr/>
        </p:nvSpPr>
        <p:spPr>
          <a:xfrm>
            <a:off x="2623902" y="6110190"/>
            <a:ext cx="694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noProof="0" dirty="0">
                <a:solidFill>
                  <a:srgbClr val="02A3C7"/>
                </a:solidFill>
              </a:rPr>
              <a:t>Formuler une hypothèse</a:t>
            </a:r>
          </a:p>
        </p:txBody>
      </p:sp>
      <p:pic>
        <p:nvPicPr>
          <p:cNvPr id="5" name="Picture 4" descr="A hand holding a piece of paper&#10;&#10;AI-generated content may be incorrect.">
            <a:extLst>
              <a:ext uri="{FF2B5EF4-FFF2-40B4-BE49-F238E27FC236}">
                <a16:creationId xmlns:a16="http://schemas.microsoft.com/office/drawing/2014/main" id="{373CB0F8-FF25-F1E3-F7CD-37E85B248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8" t="18304" r="52632" b="11170"/>
          <a:stretch>
            <a:fillRect/>
          </a:stretch>
        </p:blipFill>
        <p:spPr>
          <a:xfrm rot="16200000">
            <a:off x="5495836" y="-1096469"/>
            <a:ext cx="1200328" cy="10251265"/>
          </a:xfrm>
          <a:prstGeom prst="rect">
            <a:avLst/>
          </a:prstGeom>
        </p:spPr>
      </p:pic>
      <p:pic>
        <p:nvPicPr>
          <p:cNvPr id="6" name="Picture 5" descr="A hand holding a piece of paper&#10;&#10;AI-generated content may be incorrect.">
            <a:extLst>
              <a:ext uri="{FF2B5EF4-FFF2-40B4-BE49-F238E27FC236}">
                <a16:creationId xmlns:a16="http://schemas.microsoft.com/office/drawing/2014/main" id="{812F0D5F-3020-AF5D-1A49-53B72CFAF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6" r="30097" b="11007"/>
          <a:stretch>
            <a:fillRect/>
          </a:stretch>
        </p:blipFill>
        <p:spPr>
          <a:xfrm rot="16200000">
            <a:off x="4931800" y="-4938972"/>
            <a:ext cx="2418347" cy="1229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77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295C-27A5-E0DC-C50C-8A6E61531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BBCED9-D44B-C8F7-CB5C-8B5A97705B94}"/>
              </a:ext>
            </a:extLst>
          </p:cNvPr>
          <p:cNvSpPr txBox="1"/>
          <p:nvPr/>
        </p:nvSpPr>
        <p:spPr>
          <a:xfrm>
            <a:off x="222853" y="1396478"/>
            <a:ext cx="1174629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fr-FR" sz="2800" b="1" noProof="0" dirty="0">
                <a:solidFill>
                  <a:srgbClr val="006C67"/>
                </a:solidFill>
              </a:rPr>
              <a:t>Document 1 : Réaliser des observations sur le terrain</a:t>
            </a:r>
          </a:p>
          <a:p>
            <a:pPr marL="457200" indent="-457200" algn="justLow">
              <a:buAutoNum type="arabicParenR"/>
            </a:pPr>
            <a:r>
              <a:rPr lang="fr-FR" sz="2800" noProof="0" dirty="0">
                <a:solidFill>
                  <a:srgbClr val="006C67"/>
                </a:solidFill>
              </a:rPr>
              <a:t>Ouvrir le </a:t>
            </a:r>
            <a:r>
              <a:rPr lang="fr-FR" sz="2800" b="1" noProof="0" dirty="0">
                <a:solidFill>
                  <a:srgbClr val="006C67"/>
                </a:solidFill>
              </a:rPr>
              <a:t>logiciel « Profil Crustal ».</a:t>
            </a:r>
          </a:p>
          <a:p>
            <a:pPr marL="457200" indent="-457200" algn="justLow">
              <a:buAutoNum type="arabicParenR"/>
            </a:pPr>
            <a:r>
              <a:rPr lang="fr-FR" sz="2800" noProof="0" dirty="0">
                <a:solidFill>
                  <a:srgbClr val="006C67"/>
                </a:solidFill>
              </a:rPr>
              <a:t>Délimiter un plan de coupe en cliquant à deux endroits différents sur le globe terrestre : Ces coupes doivent couvrir le domaine océanique et le domaine continental .</a:t>
            </a:r>
          </a:p>
          <a:p>
            <a:pPr marL="457200" indent="-457200" algn="justLow">
              <a:buAutoNum type="arabicParenR"/>
            </a:pPr>
            <a:r>
              <a:rPr lang="fr-FR" sz="2800" noProof="0" dirty="0">
                <a:solidFill>
                  <a:srgbClr val="006C67"/>
                </a:solidFill>
              </a:rPr>
              <a:t>Visualiser la distribution statistique des altitudes le long de la coupe.</a:t>
            </a:r>
          </a:p>
          <a:p>
            <a:pPr algn="justLow"/>
            <a:endParaRPr lang="fr-FR" sz="2800" noProof="0" dirty="0">
              <a:solidFill>
                <a:srgbClr val="006C67"/>
              </a:solidFill>
            </a:endParaRPr>
          </a:p>
          <a:p>
            <a:pPr algn="justLow"/>
            <a:r>
              <a:rPr lang="fr-FR" sz="2800" noProof="0" dirty="0">
                <a:solidFill>
                  <a:srgbClr val="006C67"/>
                </a:solidFill>
              </a:rPr>
              <a:t>Le document 1 permet d’étudier la différence d'altitude à l’échelle mondiale.</a:t>
            </a:r>
          </a:p>
          <a:p>
            <a:pPr algn="justLow"/>
            <a:r>
              <a:rPr lang="fr-FR" sz="2800" noProof="0" dirty="0">
                <a:solidFill>
                  <a:srgbClr val="006C67"/>
                </a:solidFill>
              </a:rPr>
              <a:t>Le logiciel nous a permis de réaliser un histogramme de répartition des différentes classes d'altitude le long de profils topographiques couvrant les deux domaines (A et B).</a:t>
            </a:r>
          </a:p>
          <a:p>
            <a:pPr algn="justLow"/>
            <a:endParaRPr lang="fr-FR" sz="2400" noProof="0" dirty="0">
              <a:solidFill>
                <a:srgbClr val="006C67"/>
              </a:solidFill>
            </a:endParaRPr>
          </a:p>
        </p:txBody>
      </p:sp>
      <p:pic>
        <p:nvPicPr>
          <p:cNvPr id="3" name="Picture 2" descr="A hand holding a piece of paper&#10;&#10;AI-generated content may be incorrect.">
            <a:extLst>
              <a:ext uri="{FF2B5EF4-FFF2-40B4-BE49-F238E27FC236}">
                <a16:creationId xmlns:a16="http://schemas.microsoft.com/office/drawing/2014/main" id="{9120A951-E8C9-8E62-9623-80886CAE0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8" t="18304" r="52632" b="11170"/>
          <a:stretch>
            <a:fillRect/>
          </a:stretch>
        </p:blipFill>
        <p:spPr>
          <a:xfrm rot="16200000">
            <a:off x="4525469" y="-4525468"/>
            <a:ext cx="1200328" cy="1025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5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99F4E-F78C-36A5-E35E-3E4B90A41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hand holding a piece of paper with graphs and charts&#10;&#10;AI-generated content may be incorrect.">
            <a:extLst>
              <a:ext uri="{FF2B5EF4-FFF2-40B4-BE49-F238E27FC236}">
                <a16:creationId xmlns:a16="http://schemas.microsoft.com/office/drawing/2014/main" id="{BF78A42A-E906-1D41-249A-83C24838C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2" t="3158" r="27836" b="58772"/>
          <a:stretch>
            <a:fillRect/>
          </a:stretch>
        </p:blipFill>
        <p:spPr>
          <a:xfrm rot="16200000">
            <a:off x="-376588" y="676839"/>
            <a:ext cx="6025392" cy="5272216"/>
          </a:xfrm>
          <a:prstGeom prst="rect">
            <a:avLst/>
          </a:prstGeom>
        </p:spPr>
      </p:pic>
      <p:pic>
        <p:nvPicPr>
          <p:cNvPr id="15" name="Picture 14" descr="A hand holding a piece of paper with graphs and charts&#10;&#10;AI-generated content may be incorrect.">
            <a:extLst>
              <a:ext uri="{FF2B5EF4-FFF2-40B4-BE49-F238E27FC236}">
                <a16:creationId xmlns:a16="http://schemas.microsoft.com/office/drawing/2014/main" id="{69F2549D-ED71-F6AF-5DF1-BB839D4B1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0" t="42222" r="43871" b="7076"/>
          <a:stretch>
            <a:fillRect/>
          </a:stretch>
        </p:blipFill>
        <p:spPr>
          <a:xfrm rot="16200000">
            <a:off x="6625044" y="-277536"/>
            <a:ext cx="4214129" cy="69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38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F47DD-8FD2-F04A-4BC4-F263EB44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DB7C25-FF50-06F5-38E7-02D18A84EE2D}"/>
              </a:ext>
            </a:extLst>
          </p:cNvPr>
          <p:cNvSpPr txBox="1"/>
          <p:nvPr/>
        </p:nvSpPr>
        <p:spPr>
          <a:xfrm>
            <a:off x="176407" y="982176"/>
            <a:ext cx="1183918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600" noProof="0" dirty="0">
              <a:solidFill>
                <a:srgbClr val="006C67"/>
              </a:solidFill>
            </a:endParaRPr>
          </a:p>
          <a:p>
            <a:pPr algn="just"/>
            <a:r>
              <a:rPr lang="fr-FR" sz="2600" b="1" noProof="0" dirty="0">
                <a:solidFill>
                  <a:srgbClr val="FF0000"/>
                </a:solidFill>
              </a:rPr>
              <a:t>En analysant plusieurs coupes topographiques et l’histogramme de répartition des altitudes à la surface du globe, que pouvez-vous conclure sur la nature de la croûte terrestre ?</a:t>
            </a:r>
          </a:p>
          <a:p>
            <a:pPr algn="just"/>
            <a:endParaRPr lang="fr-FR" sz="2600" noProof="0" dirty="0">
              <a:solidFill>
                <a:srgbClr val="006C67"/>
              </a:solidFill>
            </a:endParaRPr>
          </a:p>
          <a:p>
            <a:pPr algn="just"/>
            <a:r>
              <a:rPr lang="fr-FR" sz="2600" noProof="0" dirty="0">
                <a:solidFill>
                  <a:srgbClr val="006C67"/>
                </a:solidFill>
              </a:rPr>
              <a:t>La comparaison de plusieurs coupes permet de relever que la répartition fait ressortir une distribution bimodale confirmée par l'histogramme sur l'ensemble du globe.</a:t>
            </a:r>
          </a:p>
          <a:p>
            <a:pPr algn="just"/>
            <a:r>
              <a:rPr lang="fr-FR" sz="2600" noProof="0" dirty="0">
                <a:solidFill>
                  <a:srgbClr val="006C67"/>
                </a:solidFill>
              </a:rPr>
              <a:t>Les continents sont marqués par une distribution autour de la classe modale de 0 à 1 km, alors que les fonds océaniques sont marqués par une distribution autour de la classe modale entre -4 et -5 km. </a:t>
            </a:r>
          </a:p>
          <a:p>
            <a:pPr algn="just"/>
            <a:endParaRPr lang="fr-FR" sz="2600" noProof="0" dirty="0">
              <a:solidFill>
                <a:srgbClr val="006C67"/>
              </a:solidFill>
            </a:endParaRPr>
          </a:p>
          <a:p>
            <a:pPr algn="just"/>
            <a:r>
              <a:rPr lang="fr-FR" sz="2600" noProof="0" dirty="0">
                <a:solidFill>
                  <a:srgbClr val="006C67"/>
                </a:solidFill>
              </a:rPr>
              <a:t>En conclusion, cette allure bimodale montre qu’il existe 2 croûtes de natures différentes : la croûte océanique et la croûte continentale. </a:t>
            </a:r>
          </a:p>
        </p:txBody>
      </p:sp>
      <p:pic>
        <p:nvPicPr>
          <p:cNvPr id="2" name="Picture 1" descr="A hand holding a piece of paper&#10;&#10;AI-generated content may be incorrect.">
            <a:extLst>
              <a:ext uri="{FF2B5EF4-FFF2-40B4-BE49-F238E27FC236}">
                <a16:creationId xmlns:a16="http://schemas.microsoft.com/office/drawing/2014/main" id="{E00071C5-BA89-602F-5229-0150CAA40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8" t="18304" r="52632" b="11170"/>
          <a:stretch>
            <a:fillRect/>
          </a:stretch>
        </p:blipFill>
        <p:spPr>
          <a:xfrm rot="16200000">
            <a:off x="4525469" y="-4525468"/>
            <a:ext cx="1200328" cy="1025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29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0C5F-3B25-1687-A100-5677AB082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91EE41-B00D-CF95-76F0-09F745C18243}"/>
              </a:ext>
            </a:extLst>
          </p:cNvPr>
          <p:cNvSpPr txBox="1"/>
          <p:nvPr/>
        </p:nvSpPr>
        <p:spPr>
          <a:xfrm>
            <a:off x="127319" y="218744"/>
            <a:ext cx="117462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6C67"/>
                </a:solidFill>
              </a:rPr>
              <a:t>Document 2 : Les roches de la croûte océanique</a:t>
            </a:r>
          </a:p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Identifier les roches constitutives des fonds océaniques à travers l’étude des affleurements de la faille VEMA</a:t>
            </a:r>
          </a:p>
          <a:p>
            <a:pPr algn="ctr"/>
            <a:endParaRPr lang="fr-FR" sz="2400" b="1" noProof="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3F6FCE-3416-C9C0-5ED8-F89A6107A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877" y="1588184"/>
            <a:ext cx="4605860" cy="52084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A7E693-7433-5339-F904-C1B3B4E31060}"/>
              </a:ext>
            </a:extLst>
          </p:cNvPr>
          <p:cNvSpPr txBox="1"/>
          <p:nvPr/>
        </p:nvSpPr>
        <p:spPr>
          <a:xfrm>
            <a:off x="266676" y="1588184"/>
            <a:ext cx="573379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noProof="0" dirty="0"/>
              <a:t>La « </a:t>
            </a:r>
            <a:r>
              <a:rPr lang="fr-FR" sz="2400" b="1" noProof="0" dirty="0"/>
              <a:t>VEMA Fracture Zone »</a:t>
            </a:r>
            <a:r>
              <a:rPr lang="fr-FR" sz="2400" noProof="0" dirty="0"/>
              <a:t> est une vaste fracture transformante qui décale l’axe de la dorsale médio-atlantique. L’étude de cette facture a permis de réaliser des observations des différentes roches constituant l’intégralité de la croûte océanique. </a:t>
            </a:r>
          </a:p>
          <a:p>
            <a:pPr algn="just"/>
            <a:r>
              <a:rPr lang="fr-FR" sz="2400" b="1" noProof="0" dirty="0">
                <a:solidFill>
                  <a:srgbClr val="FF0000"/>
                </a:solidFill>
              </a:rPr>
              <a:t>N.B. : </a:t>
            </a:r>
          </a:p>
          <a:p>
            <a:pPr algn="just"/>
            <a:r>
              <a:rPr lang="fr-FR" sz="2400" b="1" noProof="0" dirty="0">
                <a:solidFill>
                  <a:srgbClr val="FF0000"/>
                </a:solidFill>
              </a:rPr>
              <a:t>-Cette faille n’est pas tellement profonde.</a:t>
            </a:r>
          </a:p>
          <a:p>
            <a:pPr algn="just"/>
            <a:r>
              <a:rPr lang="fr-FR" sz="2400" b="1" noProof="0" dirty="0">
                <a:solidFill>
                  <a:srgbClr val="FF0000"/>
                </a:solidFill>
              </a:rPr>
              <a:t>-Une faille est définie comme une cassure, donc c’est facile d’observer les différentes couches à l’intérieur.</a:t>
            </a:r>
          </a:p>
        </p:txBody>
      </p:sp>
    </p:spTree>
    <p:extLst>
      <p:ext uri="{BB962C8B-B14F-4D97-AF65-F5344CB8AC3E}">
        <p14:creationId xmlns:p14="http://schemas.microsoft.com/office/powerpoint/2010/main" val="162543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DB804-CDC0-16CF-7401-B2410812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C0485B-6815-8312-3629-DFAB2727D527}"/>
              </a:ext>
            </a:extLst>
          </p:cNvPr>
          <p:cNvSpPr txBox="1"/>
          <p:nvPr/>
        </p:nvSpPr>
        <p:spPr>
          <a:xfrm>
            <a:off x="127319" y="218744"/>
            <a:ext cx="117462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6C67"/>
                </a:solidFill>
              </a:rPr>
              <a:t>Document 2 : Les roches de la croûte océanique</a:t>
            </a:r>
          </a:p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Identifier les roches constitutives des fonds océaniques à travers l’étude des affleurements de la faille VEMA</a:t>
            </a:r>
          </a:p>
          <a:p>
            <a:pPr algn="just"/>
            <a:endParaRPr lang="fr-FR" sz="2400" noProof="0" dirty="0">
              <a:solidFill>
                <a:srgbClr val="006C67"/>
              </a:solidFill>
            </a:endParaRPr>
          </a:p>
        </p:txBody>
      </p:sp>
      <p:pic>
        <p:nvPicPr>
          <p:cNvPr id="4" name="Picture 3" descr="A paper with a diagram&#10;&#10;AI-generated content may be incorrect.">
            <a:extLst>
              <a:ext uri="{FF2B5EF4-FFF2-40B4-BE49-F238E27FC236}">
                <a16:creationId xmlns:a16="http://schemas.microsoft.com/office/drawing/2014/main" id="{B98B0040-324C-2127-D17B-26B80E262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4" t="2107" r="11601" b="2172"/>
          <a:stretch>
            <a:fillRect/>
          </a:stretch>
        </p:blipFill>
        <p:spPr>
          <a:xfrm rot="16200000">
            <a:off x="3405578" y="-1280722"/>
            <a:ext cx="5380843" cy="108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4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58EA8-F09F-DBC5-F1F7-3EB195FE8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120577-B2DE-4AD5-AF83-59EE660E9D5A}"/>
              </a:ext>
            </a:extLst>
          </p:cNvPr>
          <p:cNvSpPr txBox="1"/>
          <p:nvPr/>
        </p:nvSpPr>
        <p:spPr>
          <a:xfrm>
            <a:off x="127319" y="218744"/>
            <a:ext cx="1174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6C67"/>
                </a:solidFill>
              </a:rPr>
              <a:t>Document 3 : Les roches situées à la surface des continents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4AA70-7AF8-D216-933B-1B434A10FBE9}"/>
              </a:ext>
            </a:extLst>
          </p:cNvPr>
          <p:cNvSpPr txBox="1"/>
          <p:nvPr/>
        </p:nvSpPr>
        <p:spPr>
          <a:xfrm>
            <a:off x="269079" y="1001252"/>
            <a:ext cx="60977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noProof="0" dirty="0">
                <a:solidFill>
                  <a:srgbClr val="FF0000"/>
                </a:solidFill>
              </a:rPr>
              <a:t>Utiliser la carte de France au millionième pour identifier la répartition des principaux types de roches sur le territoire.</a:t>
            </a:r>
          </a:p>
          <a:p>
            <a:pPr algn="just"/>
            <a:r>
              <a:rPr lang="fr-FR" sz="2400" b="1" noProof="0" dirty="0"/>
              <a:t>Notons que le site </a:t>
            </a:r>
            <a:r>
              <a:rPr lang="fr-FR" sz="2400" b="1" noProof="0" dirty="0" err="1"/>
              <a:t>InfoTerre</a:t>
            </a:r>
            <a:r>
              <a:rPr lang="fr-FR" sz="2400" b="1" noProof="0" dirty="0"/>
              <a:t> (BRGM) ou </a:t>
            </a:r>
            <a:r>
              <a:rPr lang="fr-FR" sz="2400" b="1" noProof="0" dirty="0" err="1"/>
              <a:t>Geoportail</a:t>
            </a:r>
            <a:r>
              <a:rPr lang="fr-FR" sz="2400" b="1" noProof="0" dirty="0"/>
              <a:t> (IGN) permet d’afficher la carte géologique de toute région du globe terrestre et de localiser les 3 grands types de roches présentes en surface.</a:t>
            </a:r>
          </a:p>
          <a:p>
            <a:pPr algn="just"/>
            <a:endParaRPr lang="fr-FR" sz="2400" b="1" noProof="0" dirty="0"/>
          </a:p>
          <a:p>
            <a:pPr algn="just"/>
            <a:r>
              <a:rPr lang="fr-FR" sz="2400" noProof="0" dirty="0"/>
              <a:t>Par la lecture des légendes, on repère les 3 grandes familles de roches visibles en surface : magmatiques, sédimentaires et métamorphiques. </a:t>
            </a:r>
          </a:p>
        </p:txBody>
      </p:sp>
      <p:pic>
        <p:nvPicPr>
          <p:cNvPr id="6" name="Picture 5" descr="A poster with a picture of a map&#10;&#10;AI-generated content may be incorrect.">
            <a:extLst>
              <a:ext uri="{FF2B5EF4-FFF2-40B4-BE49-F238E27FC236}">
                <a16:creationId xmlns:a16="http://schemas.microsoft.com/office/drawing/2014/main" id="{D95EAB61-EA2A-219B-2567-55B413E2B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t="43441" r="24191" b="5242"/>
          <a:stretch>
            <a:fillRect/>
          </a:stretch>
        </p:blipFill>
        <p:spPr>
          <a:xfrm rot="16200000">
            <a:off x="7050556" y="290865"/>
            <a:ext cx="4617437" cy="5677380"/>
          </a:xfrm>
          <a:prstGeom prst="rect">
            <a:avLst/>
          </a:prstGeom>
        </p:spPr>
      </p:pic>
      <p:pic>
        <p:nvPicPr>
          <p:cNvPr id="7" name="Picture 6" descr="A poster with a picture of a map&#10;&#10;AI-generated content may be incorrect.">
            <a:extLst>
              <a:ext uri="{FF2B5EF4-FFF2-40B4-BE49-F238E27FC236}">
                <a16:creationId xmlns:a16="http://schemas.microsoft.com/office/drawing/2014/main" id="{2BB1992A-ACD0-EA88-0BED-4B931D868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t="6490" r="63994" b="58471"/>
          <a:stretch>
            <a:fillRect/>
          </a:stretch>
        </p:blipFill>
        <p:spPr>
          <a:xfrm rot="16200000">
            <a:off x="8383676" y="3787830"/>
            <a:ext cx="1514618" cy="46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87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84E19-D93C-0032-9171-1D89B8AC1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C6AAEA-3D0E-411E-772D-AE67744D894E}"/>
              </a:ext>
            </a:extLst>
          </p:cNvPr>
          <p:cNvSpPr txBox="1"/>
          <p:nvPr/>
        </p:nvSpPr>
        <p:spPr>
          <a:xfrm>
            <a:off x="127319" y="680409"/>
            <a:ext cx="119097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noProof="0" dirty="0"/>
              <a:t>L'activité pratique, réalisée à l’aide du logiciel « </a:t>
            </a:r>
            <a:r>
              <a:rPr lang="fr-FR" sz="2400" noProof="0" dirty="0" err="1"/>
              <a:t>GeORG</a:t>
            </a:r>
            <a:r>
              <a:rPr lang="fr-FR" sz="2400" noProof="0" dirty="0"/>
              <a:t> » , permet de réaliser plusieurs forages virtuels dans la plaine d’Alsace et d’étudier la nature des différentes roches traversées. </a:t>
            </a:r>
          </a:p>
          <a:p>
            <a:pPr algn="just"/>
            <a:endParaRPr lang="fr-FR" sz="2400" b="1" noProof="0" dirty="0"/>
          </a:p>
          <a:p>
            <a:pPr marL="342900" indent="-342900" algn="just">
              <a:buAutoNum type="arabicParenR"/>
            </a:pPr>
            <a:r>
              <a:rPr lang="fr-FR" sz="2400" noProof="0" dirty="0"/>
              <a:t>Ouvrir le logiciel « </a:t>
            </a:r>
            <a:r>
              <a:rPr lang="fr-FR" sz="2400" noProof="0" dirty="0" err="1"/>
              <a:t>GeORG</a:t>
            </a:r>
            <a:r>
              <a:rPr lang="fr-FR" sz="2400" noProof="0" dirty="0"/>
              <a:t> » en cliquant sur le lien suivant : </a:t>
            </a:r>
            <a:r>
              <a:rPr lang="fr-FR" sz="2400" noProof="0" dirty="0">
                <a:hlinkClick r:id="rId3"/>
              </a:rPr>
              <a:t>https://maps.geopotenziale.eu/?lang=fr</a:t>
            </a:r>
            <a:r>
              <a:rPr lang="fr-FR" sz="2400" noProof="0" dirty="0"/>
              <a:t> </a:t>
            </a:r>
          </a:p>
          <a:p>
            <a:pPr marL="342900" indent="-342900" algn="just">
              <a:buAutoNum type="arabicParenR"/>
            </a:pPr>
            <a:r>
              <a:rPr lang="fr-FR" sz="2400" noProof="0" dirty="0"/>
              <a:t>Dans la fenêtre qui apparait : aller dans le menu de gauche et ouvrir comme ci-dessous le menu « WMS Données de base </a:t>
            </a:r>
            <a:r>
              <a:rPr lang="fr-FR" sz="2400" noProof="0" dirty="0" err="1"/>
              <a:t>GeORD</a:t>
            </a:r>
            <a:r>
              <a:rPr lang="fr-FR" sz="2400" noProof="0" dirty="0"/>
              <a:t> » puis cocher  « carte géologique ».  </a:t>
            </a:r>
          </a:p>
          <a:p>
            <a:pPr marL="342900" indent="-342900" algn="just">
              <a:buFontTx/>
              <a:buAutoNum type="arabicParenR"/>
            </a:pPr>
            <a:r>
              <a:rPr lang="fr-FR" sz="2400" noProof="0" dirty="0"/>
              <a:t>Dans la barre de menu en haut, sélectionner « Fonctions spéciales » puis « Calculer la coupe prévisionnelle le long du puits ».</a:t>
            </a:r>
          </a:p>
          <a:p>
            <a:pPr marL="342900" indent="-342900" algn="just">
              <a:buFontTx/>
              <a:buAutoNum type="arabicParenR"/>
            </a:pPr>
            <a:r>
              <a:rPr lang="fr-FR" sz="2400" noProof="0" dirty="0"/>
              <a:t>Dans le menu qui s'ouvre, sélectionner « Digitaliser » puis cliquer sur la carte à l'endroit où l'on désire réaliser le sondage.</a:t>
            </a:r>
          </a:p>
          <a:p>
            <a:pPr marL="342900" indent="-342900" algn="just">
              <a:buFontTx/>
              <a:buAutoNum type="arabicParenR"/>
            </a:pPr>
            <a:r>
              <a:rPr lang="fr-FR" sz="2400" noProof="0" dirty="0"/>
              <a:t>Valider en sélectionnant « Commencer le calcul d'une coupe de puits ».</a:t>
            </a:r>
          </a:p>
          <a:p>
            <a:pPr marL="342900" indent="-342900" algn="just">
              <a:buFontTx/>
              <a:buAutoNum type="arabicParenR"/>
            </a:pPr>
            <a:r>
              <a:rPr lang="fr-FR" sz="2400" noProof="0" dirty="0"/>
              <a:t>Une fois le calcul terminé, la coupe est chargeable en format PDF.</a:t>
            </a:r>
          </a:p>
          <a:p>
            <a:pPr algn="just"/>
            <a:r>
              <a:rPr lang="fr-FR" sz="2400" b="1" noProof="0" dirty="0">
                <a:solidFill>
                  <a:srgbClr val="FF0000"/>
                </a:solidFill>
              </a:rPr>
              <a:t>N.B. : </a:t>
            </a:r>
            <a:r>
              <a:rPr lang="fr-FR" sz="2400" noProof="0" dirty="0"/>
              <a:t>Sur ces coupes, le socle hercynien apparait en rose (sa nature est granitique).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DC649-37EB-EA4D-61C7-4709FCAE045B}"/>
              </a:ext>
            </a:extLst>
          </p:cNvPr>
          <p:cNvSpPr txBox="1"/>
          <p:nvPr/>
        </p:nvSpPr>
        <p:spPr>
          <a:xfrm>
            <a:off x="127319" y="218744"/>
            <a:ext cx="1174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6C67"/>
                </a:solidFill>
              </a:rPr>
              <a:t>Document 4  : Les roches continentales en profondeur</a:t>
            </a:r>
          </a:p>
        </p:txBody>
      </p:sp>
    </p:spTree>
    <p:extLst>
      <p:ext uri="{BB962C8B-B14F-4D97-AF65-F5344CB8AC3E}">
        <p14:creationId xmlns:p14="http://schemas.microsoft.com/office/powerpoint/2010/main" val="2253947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C00B7-D50C-F2C2-94B2-F608E50AB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F77E6-6C71-ABC0-CAFD-0469E5A1B645}"/>
              </a:ext>
            </a:extLst>
          </p:cNvPr>
          <p:cNvSpPr txBox="1"/>
          <p:nvPr/>
        </p:nvSpPr>
        <p:spPr>
          <a:xfrm>
            <a:off x="127319" y="1242291"/>
            <a:ext cx="1145508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noProof="0" dirty="0">
                <a:solidFill>
                  <a:srgbClr val="FF0000"/>
                </a:solidFill>
              </a:rPr>
              <a:t>Que révèlent les forages virtuels réalisés en différents points de la plaine d’Alsace sur la nature des roches en surface et en profondeur ? </a:t>
            </a:r>
          </a:p>
          <a:p>
            <a:pPr algn="just"/>
            <a:endParaRPr lang="fr-FR" sz="2800" b="1" noProof="0" dirty="0">
              <a:solidFill>
                <a:srgbClr val="FF0000"/>
              </a:solidFill>
            </a:endParaRPr>
          </a:p>
          <a:p>
            <a:pPr algn="just"/>
            <a:r>
              <a:rPr lang="fr-FR" sz="2800" noProof="0" dirty="0"/>
              <a:t>Les forages révèlent la présence de granite sous une couverture plus ou moins épaisse de roches sédimentaires. </a:t>
            </a:r>
          </a:p>
          <a:p>
            <a:pPr algn="just"/>
            <a:endParaRPr lang="fr-FR" sz="2800" noProof="0" dirty="0"/>
          </a:p>
          <a:p>
            <a:pPr algn="just"/>
            <a:r>
              <a:rPr lang="fr-FR" sz="2800" noProof="0" dirty="0"/>
              <a:t>En conclusion, les granites sont présents en profondeur dans le socle continental, malgré la diversité des roches en surface.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C0519-2A62-F035-0E71-9F08A7761DB7}"/>
              </a:ext>
            </a:extLst>
          </p:cNvPr>
          <p:cNvSpPr txBox="1"/>
          <p:nvPr/>
        </p:nvSpPr>
        <p:spPr>
          <a:xfrm>
            <a:off x="127319" y="218744"/>
            <a:ext cx="1174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6C67"/>
                </a:solidFill>
              </a:rPr>
              <a:t>Document 4  : Les roches continentales en profondeur</a:t>
            </a:r>
          </a:p>
        </p:txBody>
      </p:sp>
    </p:spTree>
    <p:extLst>
      <p:ext uri="{BB962C8B-B14F-4D97-AF65-F5344CB8AC3E}">
        <p14:creationId xmlns:p14="http://schemas.microsoft.com/office/powerpoint/2010/main" val="1101299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5AB-CB06-10A9-1C8C-1A2EE345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0"/>
            <a:ext cx="10515600" cy="1325563"/>
          </a:xfrm>
        </p:spPr>
        <p:txBody>
          <a:bodyPr/>
          <a:lstStyle/>
          <a:p>
            <a:pPr algn="ctr"/>
            <a:r>
              <a:rPr lang="fr-FR" sz="6600" b="1" noProof="0" dirty="0">
                <a:solidFill>
                  <a:srgbClr val="006C67"/>
                </a:solidFill>
              </a:rPr>
              <a:t>Bilan</a:t>
            </a:r>
            <a:r>
              <a:rPr lang="fr-FR" noProof="0" dirty="0"/>
              <a:t>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E4CDC6-02D3-F3DB-CF66-18E3BC450040}"/>
              </a:ext>
            </a:extLst>
          </p:cNvPr>
          <p:cNvSpPr txBox="1"/>
          <p:nvPr/>
        </p:nvSpPr>
        <p:spPr>
          <a:xfrm>
            <a:off x="139351" y="1022469"/>
            <a:ext cx="117200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noProof="0" dirty="0">
                <a:solidFill>
                  <a:srgbClr val="FF0000"/>
                </a:solidFill>
              </a:rPr>
              <a:t>En se référent aux éléments comparatifs entre le domaine océanique et le domaine continentale, compléter le tableau comparatif ci-dessous :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4727AC-6184-8A76-F3E2-788B181B2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817224"/>
              </p:ext>
            </p:extLst>
          </p:nvPr>
        </p:nvGraphicFramePr>
        <p:xfrm>
          <a:off x="1066915" y="2520310"/>
          <a:ext cx="957690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302">
                  <a:extLst>
                    <a:ext uri="{9D8B030D-6E8A-4147-A177-3AD203B41FA5}">
                      <a16:colId xmlns:a16="http://schemas.microsoft.com/office/drawing/2014/main" val="2049232809"/>
                    </a:ext>
                  </a:extLst>
                </a:gridCol>
                <a:gridCol w="3192302">
                  <a:extLst>
                    <a:ext uri="{9D8B030D-6E8A-4147-A177-3AD203B41FA5}">
                      <a16:colId xmlns:a16="http://schemas.microsoft.com/office/drawing/2014/main" val="3545540535"/>
                    </a:ext>
                  </a:extLst>
                </a:gridCol>
                <a:gridCol w="3192302">
                  <a:extLst>
                    <a:ext uri="{9D8B030D-6E8A-4147-A177-3AD203B41FA5}">
                      <a16:colId xmlns:a16="http://schemas.microsoft.com/office/drawing/2014/main" val="2002004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Domaine océanique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>
                          <a:solidFill>
                            <a:schemeClr val="tx1"/>
                          </a:solidFill>
                        </a:rPr>
                        <a:t>Domaine continental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17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/>
                        <a:t>Classe d’altitude la plus représentée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52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/>
                        <a:t>Roches de surface de la croûte terrestre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2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/>
                        <a:t>Roches profondeur de la croûte terrestre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345026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495C87-A7AB-1DA4-909E-A29684E91BE5}"/>
              </a:ext>
            </a:extLst>
          </p:cNvPr>
          <p:cNvCxnSpPr>
            <a:cxnSpLocks/>
          </p:cNvCxnSpPr>
          <p:nvPr/>
        </p:nvCxnSpPr>
        <p:spPr>
          <a:xfrm>
            <a:off x="1066915" y="2520310"/>
            <a:ext cx="3155764" cy="80851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75C51E-E765-CBB1-B646-BFB631195B8E}"/>
              </a:ext>
            </a:extLst>
          </p:cNvPr>
          <p:cNvSpPr txBox="1"/>
          <p:nvPr/>
        </p:nvSpPr>
        <p:spPr>
          <a:xfrm>
            <a:off x="2178121" y="2520310"/>
            <a:ext cx="2044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/>
              <a:t>Domaines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61FEF4-1ADF-125A-6AD2-15EAD4912112}"/>
              </a:ext>
            </a:extLst>
          </p:cNvPr>
          <p:cNvSpPr txBox="1"/>
          <p:nvPr/>
        </p:nvSpPr>
        <p:spPr>
          <a:xfrm>
            <a:off x="991571" y="2931276"/>
            <a:ext cx="220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/>
              <a:t>Caractéristiques</a:t>
            </a:r>
          </a:p>
        </p:txBody>
      </p:sp>
    </p:spTree>
    <p:extLst>
      <p:ext uri="{BB962C8B-B14F-4D97-AF65-F5344CB8AC3E}">
        <p14:creationId xmlns:p14="http://schemas.microsoft.com/office/powerpoint/2010/main" val="2654501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C6C68-24AD-FBB3-CD06-818CD8B83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0C79-850B-6BA3-5924-73D1EC73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0"/>
            <a:ext cx="10515600" cy="1325563"/>
          </a:xfrm>
        </p:spPr>
        <p:txBody>
          <a:bodyPr/>
          <a:lstStyle/>
          <a:p>
            <a:pPr algn="ctr"/>
            <a:r>
              <a:rPr lang="fr-FR" sz="6600" b="1" noProof="0" dirty="0">
                <a:solidFill>
                  <a:srgbClr val="006C67"/>
                </a:solidFill>
              </a:rPr>
              <a:t>Bilan</a:t>
            </a:r>
            <a:r>
              <a:rPr lang="fr-FR" noProof="0" dirty="0"/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51085083-1B1B-BD29-BF5B-0924AEE84E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126453"/>
                  </p:ext>
                </p:extLst>
              </p:nvPr>
            </p:nvGraphicFramePr>
            <p:xfrm>
              <a:off x="529398" y="1193656"/>
              <a:ext cx="11133204" cy="3657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11068">
                      <a:extLst>
                        <a:ext uri="{9D8B030D-6E8A-4147-A177-3AD203B41FA5}">
                          <a16:colId xmlns:a16="http://schemas.microsoft.com/office/drawing/2014/main" val="2049232809"/>
                        </a:ext>
                      </a:extLst>
                    </a:gridCol>
                    <a:gridCol w="4183187">
                      <a:extLst>
                        <a:ext uri="{9D8B030D-6E8A-4147-A177-3AD203B41FA5}">
                          <a16:colId xmlns:a16="http://schemas.microsoft.com/office/drawing/2014/main" val="3545540535"/>
                        </a:ext>
                      </a:extLst>
                    </a:gridCol>
                    <a:gridCol w="3238949">
                      <a:extLst>
                        <a:ext uri="{9D8B030D-6E8A-4147-A177-3AD203B41FA5}">
                          <a16:colId xmlns:a16="http://schemas.microsoft.com/office/drawing/2014/main" val="200200413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fr-FR" sz="2400" noProof="0" dirty="0"/>
                        </a:p>
                        <a:p>
                          <a:pPr algn="ctr"/>
                          <a:endParaRPr lang="fr-FR" sz="24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>
                              <a:solidFill>
                                <a:schemeClr val="tx1"/>
                              </a:solidFill>
                            </a:rPr>
                            <a:t>Domaine océanique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>
                              <a:solidFill>
                                <a:schemeClr val="tx1"/>
                              </a:solidFill>
                            </a:rPr>
                            <a:t>Domaine continental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31791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Classe d’altitude la plus représentée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−4000 </m:t>
                              </m:r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fr-FR" sz="2400" noProof="0" dirty="0"/>
                            <a:t> à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−5000 </m:t>
                              </m:r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endParaRPr lang="fr-FR" sz="24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fr-FR" sz="2400" noProof="0" dirty="0"/>
                            <a:t> à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1000 </m:t>
                              </m:r>
                              <m:r>
                                <a:rPr lang="fr-FR" sz="2400" b="0" i="1" noProof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endParaRPr lang="fr-FR" sz="24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521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de surface de la croûte terrestre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Fine couche de sédiments et du basalte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sédimentaires, métamorphiques ou magmatiques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296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profondeur de la croûte terrestre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Gabbro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Granite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43450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51085083-1B1B-BD29-BF5B-0924AEE84E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126453"/>
                  </p:ext>
                </p:extLst>
              </p:nvPr>
            </p:nvGraphicFramePr>
            <p:xfrm>
              <a:off x="529398" y="1193656"/>
              <a:ext cx="11133204" cy="3657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11068">
                      <a:extLst>
                        <a:ext uri="{9D8B030D-6E8A-4147-A177-3AD203B41FA5}">
                          <a16:colId xmlns:a16="http://schemas.microsoft.com/office/drawing/2014/main" val="2049232809"/>
                        </a:ext>
                      </a:extLst>
                    </a:gridCol>
                    <a:gridCol w="4183187">
                      <a:extLst>
                        <a:ext uri="{9D8B030D-6E8A-4147-A177-3AD203B41FA5}">
                          <a16:colId xmlns:a16="http://schemas.microsoft.com/office/drawing/2014/main" val="3545540535"/>
                        </a:ext>
                      </a:extLst>
                    </a:gridCol>
                    <a:gridCol w="3238949">
                      <a:extLst>
                        <a:ext uri="{9D8B030D-6E8A-4147-A177-3AD203B41FA5}">
                          <a16:colId xmlns:a16="http://schemas.microsoft.com/office/drawing/2014/main" val="2002004138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endParaRPr lang="fr-FR" sz="2400" noProof="0" dirty="0"/>
                        </a:p>
                        <a:p>
                          <a:pPr algn="ctr"/>
                          <a:endParaRPr lang="fr-FR" sz="24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>
                              <a:solidFill>
                                <a:schemeClr val="tx1"/>
                              </a:solidFill>
                            </a:rPr>
                            <a:t>Domaine océanique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>
                              <a:solidFill>
                                <a:schemeClr val="tx1"/>
                              </a:solidFill>
                            </a:rPr>
                            <a:t>Domaine continental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3179169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Classe d’altitude la plus représentée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792" t="-100741" r="-77729" b="-26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3797" t="-100741" r="-376" b="-26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521089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de surface de la croûte terrestre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Fine couche de sédiments et du basalte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sédimentaires, métamorphiques ou magmatiques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2966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Roches profondeur de la croûte terrestre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Gabbro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noProof="0" dirty="0"/>
                            <a:t>Granite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434502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EB0B25-10A7-EB1F-89A8-5AC7860F5D89}"/>
              </a:ext>
            </a:extLst>
          </p:cNvPr>
          <p:cNvCxnSpPr>
            <a:cxnSpLocks/>
          </p:cNvCxnSpPr>
          <p:nvPr/>
        </p:nvCxnSpPr>
        <p:spPr>
          <a:xfrm>
            <a:off x="529398" y="1193656"/>
            <a:ext cx="3700926" cy="8110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3385800-0901-3886-8156-5D74CE157875}"/>
              </a:ext>
            </a:extLst>
          </p:cNvPr>
          <p:cNvSpPr txBox="1"/>
          <p:nvPr/>
        </p:nvSpPr>
        <p:spPr>
          <a:xfrm>
            <a:off x="1640605" y="1193656"/>
            <a:ext cx="2044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/>
              <a:t>Domaines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396AB8-1BE1-B672-C18A-7161349648C2}"/>
              </a:ext>
            </a:extLst>
          </p:cNvPr>
          <p:cNvSpPr txBox="1"/>
          <p:nvPr/>
        </p:nvSpPr>
        <p:spPr>
          <a:xfrm>
            <a:off x="454055" y="1604622"/>
            <a:ext cx="220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/>
              <a:t>Caractéristiques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277202-A048-B998-9996-7BC172D31582}"/>
              </a:ext>
            </a:extLst>
          </p:cNvPr>
          <p:cNvSpPr txBox="1"/>
          <p:nvPr/>
        </p:nvSpPr>
        <p:spPr>
          <a:xfrm>
            <a:off x="454055" y="5097777"/>
            <a:ext cx="11133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Tableau comparatif montrant les éléments comparatifs entre le domaine océanique et le domaine continentale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53141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92B09-3569-EE31-8D72-D994D23A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B3D3-8422-092C-A39B-CD5F2629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0"/>
            <a:ext cx="10515600" cy="1325563"/>
          </a:xfrm>
        </p:spPr>
        <p:txBody>
          <a:bodyPr/>
          <a:lstStyle/>
          <a:p>
            <a:pPr algn="ctr"/>
            <a:r>
              <a:rPr lang="fr-FR" sz="6600" b="1" noProof="0" dirty="0">
                <a:solidFill>
                  <a:srgbClr val="006C67"/>
                </a:solidFill>
              </a:rPr>
              <a:t>Bilan</a:t>
            </a:r>
            <a:r>
              <a:rPr lang="fr-FR" noProof="0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51696-AC6E-D3C3-982C-6B36807410BE}"/>
              </a:ext>
            </a:extLst>
          </p:cNvPr>
          <p:cNvSpPr txBox="1"/>
          <p:nvPr/>
        </p:nvSpPr>
        <p:spPr>
          <a:xfrm>
            <a:off x="371061" y="1458084"/>
            <a:ext cx="112233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noProof="0" dirty="0"/>
              <a:t>La </a:t>
            </a:r>
            <a:r>
              <a:rPr lang="fr-FR" sz="2800" b="1" noProof="0" dirty="0"/>
              <a:t>distribution bimodale des altitudes observée entre continents et le fond des océans </a:t>
            </a:r>
            <a:r>
              <a:rPr lang="fr-FR" sz="2800" noProof="0" dirty="0"/>
              <a:t>reflète un contraste géologique qui se retrouve dans la nature des roches et leur densité. </a:t>
            </a:r>
          </a:p>
          <a:p>
            <a:pPr algn="just"/>
            <a:endParaRPr lang="fr-FR" sz="2800" noProof="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noProof="0" dirty="0"/>
              <a:t>Si la </a:t>
            </a:r>
            <a:r>
              <a:rPr lang="fr-FR" sz="2800" b="1" noProof="0" dirty="0"/>
              <a:t>composition de la croûte continentale </a:t>
            </a:r>
            <a:r>
              <a:rPr lang="fr-FR" sz="2800" noProof="0" dirty="0"/>
              <a:t>présente une certaine hétérogénéité visible en surface (roches magmatiques, sédimentaires, métamorphiques), une étude en profondeur révèle que les granites en sont les roches les plus représentatives.</a:t>
            </a:r>
          </a:p>
        </p:txBody>
      </p:sp>
    </p:spTree>
    <p:extLst>
      <p:ext uri="{BB962C8B-B14F-4D97-AF65-F5344CB8AC3E}">
        <p14:creationId xmlns:p14="http://schemas.microsoft.com/office/powerpoint/2010/main" val="371364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1025</Words>
  <Application>Microsoft Office PowerPoint</Application>
  <PresentationFormat>Widescreen</PresentationFormat>
  <Paragraphs>81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Chapitre 1-La structure du globe terreste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Bilan  </vt:lpstr>
      <vt:lpstr>Bilan  </vt:lpstr>
      <vt:lpstr>Bilan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 Haddad</dc:creator>
  <cp:lastModifiedBy>Michel Haddad</cp:lastModifiedBy>
  <cp:revision>61</cp:revision>
  <dcterms:created xsi:type="dcterms:W3CDTF">2025-07-08T10:22:12Z</dcterms:created>
  <dcterms:modified xsi:type="dcterms:W3CDTF">2025-08-24T20:08:34Z</dcterms:modified>
</cp:coreProperties>
</file>